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5" autoAdjust="0"/>
    <p:restoredTop sz="88968" autoAdjust="0"/>
  </p:normalViewPr>
  <p:slideViewPr>
    <p:cSldViewPr>
      <p:cViewPr varScale="1">
        <p:scale>
          <a:sx n="49" d="100"/>
          <a:sy n="49" d="100"/>
        </p:scale>
        <p:origin x="2322" y="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Incidentes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00-411C-AD6F-55A2E5115367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Prevalentes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00-411C-AD6F-55A2E51153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046528"/>
        <c:axId val="104792064"/>
      </c:barChart>
      <c:catAx>
        <c:axId val="101046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4792064"/>
        <c:crosses val="autoZero"/>
        <c:auto val="1"/>
        <c:lblAlgn val="ctr"/>
        <c:lblOffset val="100"/>
        <c:noMultiLvlLbl val="0"/>
      </c:catAx>
      <c:valAx>
        <c:axId val="1047920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04652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489873950941347"/>
          <c:y val="2.0980137351567781E-2"/>
          <c:w val="0.53340883315511534"/>
          <c:h val="0.838535240999003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Visual</c:v>
                </c:pt>
                <c:pt idx="1">
                  <c:v>Sin discapacidad</c:v>
                </c:pt>
                <c:pt idx="2">
                  <c:v>Motora</c:v>
                </c:pt>
                <c:pt idx="3">
                  <c:v>Discapacidades multiples</c:v>
                </c:pt>
                <c:pt idx="4">
                  <c:v>Autocuidado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6</c:v>
                </c:pt>
                <c:pt idx="1">
                  <c:v>59</c:v>
                </c:pt>
                <c:pt idx="2">
                  <c:v>7</c:v>
                </c:pt>
                <c:pt idx="3">
                  <c:v>18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FC-4373-B3DC-29017EFF46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722176"/>
        <c:axId val="60744448"/>
      </c:barChart>
      <c:catAx>
        <c:axId val="6072217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60744448"/>
        <c:crosses val="autoZero"/>
        <c:auto val="1"/>
        <c:lblAlgn val="ctr"/>
        <c:lblOffset val="100"/>
        <c:noMultiLvlLbl val="0"/>
      </c:catAx>
      <c:valAx>
        <c:axId val="60744448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6072217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Masculino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17</c:v>
                </c:pt>
                <c:pt idx="1">
                  <c:v>7</c:v>
                </c:pt>
                <c:pt idx="2">
                  <c:v>16</c:v>
                </c:pt>
                <c:pt idx="3">
                  <c:v>7</c:v>
                </c:pt>
                <c:pt idx="4">
                  <c:v>4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76-4DD7-98E8-C988AA35D1C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Femenino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Hoja1!$C$2:$C$8</c:f>
              <c:numCache>
                <c:formatCode>General</c:formatCode>
                <c:ptCount val="7"/>
                <c:pt idx="0">
                  <c:v>19</c:v>
                </c:pt>
                <c:pt idx="1">
                  <c:v>3</c:v>
                </c:pt>
                <c:pt idx="2">
                  <c:v>11</c:v>
                </c:pt>
                <c:pt idx="3">
                  <c:v>2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76-4DD7-98E8-C988AA35D1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844672"/>
        <c:axId val="105251968"/>
      </c:barChart>
      <c:catAx>
        <c:axId val="10484467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05251968"/>
        <c:crosses val="autoZero"/>
        <c:auto val="1"/>
        <c:lblAlgn val="ctr"/>
        <c:lblOffset val="100"/>
        <c:noMultiLvlLbl val="0"/>
      </c:catAx>
      <c:valAx>
        <c:axId val="105251968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0484467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Hoja1!$A$2:$A$9</c:f>
              <c:strCache>
                <c:ptCount val="8"/>
                <c:pt idx="0">
                  <c:v>Metformina-Insulinas </c:v>
                </c:pt>
                <c:pt idx="1">
                  <c:v>Sin tratamiento </c:v>
                </c:pt>
                <c:pt idx="2">
                  <c:v>Glibenclamida</c:v>
                </c:pt>
                <c:pt idx="3">
                  <c:v>Metformina</c:v>
                </c:pt>
                <c:pt idx="4">
                  <c:v>Combinado oral </c:v>
                </c:pt>
                <c:pt idx="5">
                  <c:v>Insulinas </c:v>
                </c:pt>
                <c:pt idx="6">
                  <c:v>Sitiglapida</c:v>
                </c:pt>
                <c:pt idx="7">
                  <c:v>Combinado oral-Insulina</c:v>
                </c:pt>
              </c:strCache>
            </c:strRef>
          </c:cat>
          <c:val>
            <c:numRef>
              <c:f>Hoja1!$B$2:$B$9</c:f>
              <c:numCache>
                <c:formatCode>General</c:formatCode>
                <c:ptCount val="8"/>
                <c:pt idx="0">
                  <c:v>13</c:v>
                </c:pt>
                <c:pt idx="1">
                  <c:v>13</c:v>
                </c:pt>
                <c:pt idx="2">
                  <c:v>4</c:v>
                </c:pt>
                <c:pt idx="3">
                  <c:v>24</c:v>
                </c:pt>
                <c:pt idx="4">
                  <c:v>18</c:v>
                </c:pt>
                <c:pt idx="5">
                  <c:v>22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AD-44C8-820E-810298D427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297408"/>
        <c:axId val="105298944"/>
      </c:barChart>
      <c:catAx>
        <c:axId val="10529740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05298944"/>
        <c:crosses val="autoZero"/>
        <c:auto val="1"/>
        <c:lblAlgn val="ctr"/>
        <c:lblOffset val="100"/>
        <c:noMultiLvlLbl val="0"/>
      </c:catAx>
      <c:valAx>
        <c:axId val="105298944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0529740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14</c:v>
                </c:pt>
                <c:pt idx="1">
                  <c:v>13</c:v>
                </c:pt>
                <c:pt idx="2">
                  <c:v>15</c:v>
                </c:pt>
                <c:pt idx="3">
                  <c:v>13</c:v>
                </c:pt>
                <c:pt idx="4">
                  <c:v>22</c:v>
                </c:pt>
                <c:pt idx="5">
                  <c:v>15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E5-4E7C-86AF-A0907EA304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001152"/>
        <c:axId val="108122112"/>
      </c:barChart>
      <c:catAx>
        <c:axId val="1080011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08122112"/>
        <c:crosses val="autoZero"/>
        <c:auto val="1"/>
        <c:lblAlgn val="ctr"/>
        <c:lblOffset val="100"/>
        <c:noMultiLvlLbl val="0"/>
      </c:catAx>
      <c:valAx>
        <c:axId val="108122112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0800115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Combinado oral</c:v>
                </c:pt>
                <c:pt idx="1">
                  <c:v>Metformina-Insulina </c:v>
                </c:pt>
                <c:pt idx="2">
                  <c:v>Glibenclamida</c:v>
                </c:pt>
                <c:pt idx="3">
                  <c:v>No Especificado</c:v>
                </c:pt>
                <c:pt idx="4">
                  <c:v>Metformina</c:v>
                </c:pt>
                <c:pt idx="5">
                  <c:v>Insulinas   </c:v>
                </c:pt>
                <c:pt idx="6">
                  <c:v>Dieta y Ejercicio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14</c:v>
                </c:pt>
                <c:pt idx="1">
                  <c:v>6</c:v>
                </c:pt>
                <c:pt idx="2">
                  <c:v>4</c:v>
                </c:pt>
                <c:pt idx="3">
                  <c:v>15</c:v>
                </c:pt>
                <c:pt idx="4">
                  <c:v>15</c:v>
                </c:pt>
                <c:pt idx="5">
                  <c:v>33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52-427B-96B2-89BA8E445C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184704"/>
        <c:axId val="108187008"/>
      </c:barChart>
      <c:catAx>
        <c:axId val="10818470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08187008"/>
        <c:crosses val="autoZero"/>
        <c:auto val="1"/>
        <c:lblAlgn val="ctr"/>
        <c:lblOffset val="100"/>
        <c:noMultiLvlLbl val="0"/>
      </c:catAx>
      <c:valAx>
        <c:axId val="108187008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0818470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</c:v>
                </c:pt>
                <c:pt idx="1">
                  <c:v>4</c:v>
                </c:pt>
                <c:pt idx="2">
                  <c:v>7</c:v>
                </c:pt>
                <c:pt idx="3">
                  <c:v>28</c:v>
                </c:pt>
                <c:pt idx="4">
                  <c:v>29</c:v>
                </c:pt>
                <c:pt idx="5">
                  <c:v>19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E2-4E70-A0B3-3DEB90DBAB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450560"/>
        <c:axId val="108452096"/>
      </c:barChart>
      <c:catAx>
        <c:axId val="10845056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08452096"/>
        <c:crosses val="autoZero"/>
        <c:auto val="1"/>
        <c:lblAlgn val="ctr"/>
        <c:lblOffset val="100"/>
        <c:noMultiLvlLbl val="0"/>
      </c:catAx>
      <c:valAx>
        <c:axId val="108452096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084505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Infrapeso</c:v>
                </c:pt>
                <c:pt idx="1">
                  <c:v>Normal</c:v>
                </c:pt>
                <c:pt idx="2">
                  <c:v>Sobrepeso</c:v>
                </c:pt>
                <c:pt idx="3">
                  <c:v>Obesidad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</c:v>
                </c:pt>
                <c:pt idx="1">
                  <c:v>22</c:v>
                </c:pt>
                <c:pt idx="2">
                  <c:v>33</c:v>
                </c:pt>
                <c:pt idx="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46-4090-8751-3E7AD9F7AC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557568"/>
        <c:axId val="60563456"/>
      </c:barChart>
      <c:catAx>
        <c:axId val="6055756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60563456"/>
        <c:crosses val="autoZero"/>
        <c:auto val="1"/>
        <c:lblAlgn val="ctr"/>
        <c:lblOffset val="100"/>
        <c:noMultiLvlLbl val="0"/>
      </c:catAx>
      <c:valAx>
        <c:axId val="60563456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6055756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16 o mas</c:v>
                </c:pt>
                <c:pt idx="1">
                  <c:v>11 - 15</c:v>
                </c:pt>
                <c:pt idx="2">
                  <c:v>6 - 10</c:v>
                </c:pt>
                <c:pt idx="3">
                  <c:v>0 - 5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14</c:v>
                </c:pt>
                <c:pt idx="1">
                  <c:v>5</c:v>
                </c:pt>
                <c:pt idx="2">
                  <c:v>15</c:v>
                </c:pt>
                <c:pt idx="3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F0-4D80-AE82-C14BDF8A54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604416"/>
        <c:axId val="60605952"/>
      </c:barChart>
      <c:catAx>
        <c:axId val="6060441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60605952"/>
        <c:crosses val="autoZero"/>
        <c:auto val="1"/>
        <c:lblAlgn val="ctr"/>
        <c:lblOffset val="100"/>
        <c:noMultiLvlLbl val="0"/>
      </c:catAx>
      <c:valAx>
        <c:axId val="60605952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606044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Número de casos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Ninguna</c:v>
                </c:pt>
                <c:pt idx="1">
                  <c:v>Infeccion de la herida quirurgica</c:v>
                </c:pt>
                <c:pt idx="2">
                  <c:v>Neumonia </c:v>
                </c:pt>
                <c:pt idx="3">
                  <c:v>Infeccion Bacteriana</c:v>
                </c:pt>
                <c:pt idx="4">
                  <c:v>No Especificada</c:v>
                </c:pt>
                <c:pt idx="5">
                  <c:v>Infeccion de vias urinarias 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91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FE-429C-A412-001C34564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814848"/>
        <c:axId val="60816384"/>
      </c:barChart>
      <c:catAx>
        <c:axId val="6081484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60816384"/>
        <c:crosses val="autoZero"/>
        <c:auto val="1"/>
        <c:lblAlgn val="ctr"/>
        <c:lblOffset val="100"/>
        <c:noMultiLvlLbl val="0"/>
      </c:catAx>
      <c:valAx>
        <c:axId val="60816384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6081484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A3034-D91F-44C1-8C6F-72822087175B}" type="datetimeFigureOut">
              <a:rPr lang="es-ES" smtClean="0"/>
              <a:pPr/>
              <a:t>09/01/2018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B428E-EA0A-4835-9318-6CDE2C6CD8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4691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5400" dirty="0" smtClean="0"/>
              <a:t>corregida</a:t>
            </a:r>
            <a:endParaRPr lang="es-ES" sz="5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1142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1199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0661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3825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Dos sin fecha de egreso CORREGIDA OTRA BASE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4455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0750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0750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02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52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44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27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8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243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25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70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00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52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09/01/2018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 descr="Fondo_DM2_30jul14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1"/>
            <a:ext cx="6858000" cy="88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45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INFORME TRIMESTRAL DIABETES MELLITUS 2 UNIDAD CENTINELA* BCS</a:t>
            </a:r>
            <a:br>
              <a:rPr lang="es-ES" dirty="0" smtClean="0"/>
            </a:br>
            <a:r>
              <a:rPr lang="es-ES" dirty="0" smtClean="0"/>
              <a:t>4TO</a:t>
            </a:r>
            <a:r>
              <a:rPr lang="es-ES" dirty="0" smtClean="0"/>
              <a:t> </a:t>
            </a:r>
            <a:r>
              <a:rPr lang="es-ES" dirty="0" smtClean="0"/>
              <a:t>TRIMESTRE 2017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Subdirección de Epidemiología</a:t>
            </a:r>
          </a:p>
          <a:p>
            <a:r>
              <a:rPr lang="es-ES" dirty="0" smtClean="0"/>
              <a:t>Baja California Sur</a:t>
            </a:r>
          </a:p>
          <a:p>
            <a:r>
              <a:rPr lang="es-ES" dirty="0" smtClean="0"/>
              <a:t>Secretaría de Salud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988840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401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9</a:t>
            </a:r>
            <a:r>
              <a:rPr lang="es-MX" sz="1800" dirty="0" smtClean="0"/>
              <a:t>. Complicaciones </a:t>
            </a:r>
            <a:r>
              <a:rPr lang="es-MX" sz="1800" dirty="0"/>
              <a:t>I</a:t>
            </a:r>
            <a:r>
              <a:rPr lang="es-MX" sz="1800" dirty="0" smtClean="0"/>
              <a:t>ntrahospitalarias </a:t>
            </a:r>
            <a:r>
              <a:rPr lang="es-MX" sz="1800" dirty="0"/>
              <a:t>P</a:t>
            </a:r>
            <a:r>
              <a:rPr lang="es-MX" sz="1800" dirty="0" smtClean="0"/>
              <a:t>acientes </a:t>
            </a:r>
            <a:r>
              <a:rPr lang="es-MX" sz="1800" dirty="0"/>
              <a:t>R</a:t>
            </a:r>
            <a:r>
              <a:rPr lang="es-MX" sz="1800" dirty="0" smtClean="0"/>
              <a:t>egistrados Unidad Centinela* BCS  </a:t>
            </a:r>
            <a:r>
              <a:rPr lang="es-MX" sz="1800" dirty="0" smtClean="0"/>
              <a:t>OCT-DIC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5203213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74035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08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10</a:t>
            </a:r>
            <a:r>
              <a:rPr lang="es-MX" sz="1800" dirty="0" smtClean="0"/>
              <a:t>. </a:t>
            </a:r>
            <a:r>
              <a:rPr lang="es-MX" sz="1800" dirty="0"/>
              <a:t>Discapacidad en </a:t>
            </a:r>
            <a:r>
              <a:rPr lang="es-MX" sz="1800" dirty="0" smtClean="0"/>
              <a:t>Pacientes </a:t>
            </a:r>
            <a:r>
              <a:rPr lang="es-MX" sz="1800" dirty="0"/>
              <a:t>R</a:t>
            </a:r>
            <a:r>
              <a:rPr lang="es-MX" sz="1800" dirty="0" smtClean="0"/>
              <a:t>egistrados  Unidad Centinela* BCS </a:t>
            </a:r>
            <a:r>
              <a:rPr lang="es-MX" sz="1800" dirty="0" smtClean="0"/>
              <a:t>OCT-DIC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868145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4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dirty="0" smtClean="0"/>
              <a:t>EVALUACIÓN </a:t>
            </a:r>
            <a:br>
              <a:rPr lang="es-MX" sz="1800" dirty="0" smtClean="0"/>
            </a:br>
            <a:r>
              <a:rPr lang="es-MX" sz="1800" dirty="0" smtClean="0"/>
              <a:t>Unidad Centinela* BCS </a:t>
            </a:r>
            <a:r>
              <a:rPr lang="es-MX" sz="1800" dirty="0" smtClean="0"/>
              <a:t>OCT-DIC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68760" y="838842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2411760"/>
            <a:ext cx="544259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908720" y="2051720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Calidad:</a:t>
            </a: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3501008" y="4499992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Resultado: 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76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/95= 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80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%</a:t>
            </a:r>
            <a:endParaRPr lang="es-MX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980728" y="493204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Oportunidad:</a:t>
            </a:r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24744" y="5220072"/>
            <a:ext cx="4536504" cy="2381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2492896" y="7812360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Resultado: 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93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/95= 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97.89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%</a:t>
            </a:r>
            <a:endParaRPr lang="es-MX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4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1. </a:t>
            </a:r>
            <a:r>
              <a:rPr lang="es-MX" sz="1800" dirty="0"/>
              <a:t>Casos de P</a:t>
            </a:r>
            <a:r>
              <a:rPr lang="es-MX" sz="1800" dirty="0" smtClean="0"/>
              <a:t>rimera </a:t>
            </a:r>
            <a:r>
              <a:rPr lang="es-MX" sz="1800" dirty="0"/>
              <a:t>vez y </a:t>
            </a:r>
            <a:r>
              <a:rPr lang="es-MX" sz="1800" dirty="0" smtClean="0"/>
              <a:t>Subsecuentes Registrados Unidad Centinela* BCS </a:t>
            </a:r>
            <a:r>
              <a:rPr lang="es-MX" sz="1800" dirty="0" smtClean="0"/>
              <a:t>OCT-DIC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473753"/>
              </p:ext>
            </p:extLst>
          </p:nvPr>
        </p:nvGraphicFramePr>
        <p:xfrm>
          <a:off x="342900" y="2133602"/>
          <a:ext cx="6172200" cy="665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676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2</a:t>
            </a:r>
            <a:r>
              <a:rPr lang="es-MX" sz="1800" dirty="0"/>
              <a:t>. </a:t>
            </a:r>
            <a:r>
              <a:rPr lang="es-MX" sz="1800" dirty="0" smtClean="0"/>
              <a:t>Casos Registrados </a:t>
            </a:r>
            <a:r>
              <a:rPr lang="es-MX" sz="1800" dirty="0"/>
              <a:t>por </a:t>
            </a:r>
            <a:r>
              <a:rPr lang="es-MX" sz="1800" dirty="0" smtClean="0"/>
              <a:t>Grupo </a:t>
            </a:r>
            <a:r>
              <a:rPr lang="es-MX" sz="1800" dirty="0"/>
              <a:t>E</a:t>
            </a:r>
            <a:r>
              <a:rPr lang="es-MX" sz="1800" dirty="0" smtClean="0"/>
              <a:t>tario </a:t>
            </a:r>
            <a:r>
              <a:rPr lang="es-MX" sz="1800" dirty="0"/>
              <a:t>y </a:t>
            </a:r>
            <a:r>
              <a:rPr lang="es-MX" sz="1800" dirty="0" smtClean="0"/>
              <a:t>Sexo Unidad Centinela* BCS </a:t>
            </a:r>
            <a:r>
              <a:rPr lang="es-MX" sz="1800" dirty="0" smtClean="0"/>
              <a:t>OCT-DIC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439014"/>
              </p:ext>
            </p:extLst>
          </p:nvPr>
        </p:nvGraphicFramePr>
        <p:xfrm>
          <a:off x="342900" y="2133603"/>
          <a:ext cx="6172200" cy="5966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6792" y="802838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470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3</a:t>
            </a:r>
            <a:r>
              <a:rPr lang="es-MX" sz="1800" dirty="0" smtClean="0"/>
              <a:t>. </a:t>
            </a:r>
            <a:r>
              <a:rPr lang="es-MX" sz="1800" dirty="0"/>
              <a:t>Manejo </a:t>
            </a:r>
            <a:r>
              <a:rPr lang="es-MX" sz="1800" dirty="0" smtClean="0"/>
              <a:t>Terapéutico </a:t>
            </a:r>
            <a:r>
              <a:rPr lang="es-MX" sz="1800" dirty="0"/>
              <a:t>R</a:t>
            </a:r>
            <a:r>
              <a:rPr lang="es-MX" sz="1800" dirty="0" smtClean="0"/>
              <a:t>eportado </a:t>
            </a:r>
            <a:r>
              <a:rPr lang="es-MX" sz="1800" dirty="0"/>
              <a:t>al </a:t>
            </a:r>
            <a:r>
              <a:rPr lang="es-MX" sz="1800" dirty="0" smtClean="0"/>
              <a:t>Ingreso Unidad Centinela* </a:t>
            </a:r>
            <a:r>
              <a:rPr lang="es-MX" sz="1800" dirty="0" smtClean="0"/>
              <a:t>OCT-DIC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0413379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82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4</a:t>
            </a:r>
            <a:r>
              <a:rPr lang="es-MX" sz="1800" dirty="0" smtClean="0"/>
              <a:t>. </a:t>
            </a:r>
            <a:r>
              <a:rPr lang="es-MX" sz="1800" dirty="0"/>
              <a:t>Niveles de </a:t>
            </a:r>
            <a:r>
              <a:rPr lang="es-MX" sz="1800" dirty="0" smtClean="0"/>
              <a:t>Glucemia </a:t>
            </a:r>
            <a:r>
              <a:rPr lang="es-MX" sz="1800" dirty="0"/>
              <a:t>al </a:t>
            </a:r>
            <a:r>
              <a:rPr lang="es-MX" sz="1800" dirty="0" smtClean="0"/>
              <a:t>Ingreso Unidad Centinela* BCS  </a:t>
            </a:r>
            <a:r>
              <a:rPr lang="es-MX" sz="1800" dirty="0" smtClean="0"/>
              <a:t>OCT-DIC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461149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84784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447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5</a:t>
            </a:r>
            <a:r>
              <a:rPr lang="es-MX" sz="1800" dirty="0" smtClean="0"/>
              <a:t>. </a:t>
            </a:r>
            <a:r>
              <a:rPr lang="es-MX" sz="1800" dirty="0"/>
              <a:t>Manejo </a:t>
            </a:r>
            <a:r>
              <a:rPr lang="es-MX" sz="1800" dirty="0" smtClean="0"/>
              <a:t>Terapéutico </a:t>
            </a:r>
            <a:r>
              <a:rPr lang="es-MX" sz="1800" dirty="0"/>
              <a:t>R</a:t>
            </a:r>
            <a:r>
              <a:rPr lang="es-MX" sz="1800" dirty="0" smtClean="0"/>
              <a:t>eportado </a:t>
            </a:r>
            <a:r>
              <a:rPr lang="es-MX" sz="1800" dirty="0"/>
              <a:t>al </a:t>
            </a:r>
            <a:r>
              <a:rPr lang="es-MX" sz="1800" dirty="0" smtClean="0"/>
              <a:t>Egreso Unidad Centinela* BCS </a:t>
            </a:r>
            <a:r>
              <a:rPr lang="es-MX" sz="1800" dirty="0" smtClean="0"/>
              <a:t>OCT-DIC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242902"/>
              </p:ext>
            </p:extLst>
          </p:nvPr>
        </p:nvGraphicFramePr>
        <p:xfrm>
          <a:off x="342900" y="2133603"/>
          <a:ext cx="6172200" cy="5678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812360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811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6</a:t>
            </a:r>
            <a:r>
              <a:rPr lang="es-MX" sz="1800" dirty="0" smtClean="0"/>
              <a:t>. </a:t>
            </a:r>
            <a:r>
              <a:rPr lang="es-MX" sz="1800" dirty="0"/>
              <a:t>Niveles de </a:t>
            </a:r>
            <a:r>
              <a:rPr lang="es-MX" sz="1800" dirty="0" smtClean="0"/>
              <a:t>Glucemia </a:t>
            </a:r>
            <a:r>
              <a:rPr lang="es-MX" sz="1800" dirty="0"/>
              <a:t>al </a:t>
            </a:r>
            <a:r>
              <a:rPr lang="es-MX" sz="1800" dirty="0" smtClean="0"/>
              <a:t>Egreso  Unidad Centinela* BCS </a:t>
            </a:r>
            <a:r>
              <a:rPr lang="es-MX" sz="1800" dirty="0" smtClean="0"/>
              <a:t>OCT-DIC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959331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40768" y="774035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831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7</a:t>
            </a:r>
            <a:r>
              <a:rPr lang="es-MX" sz="1800" dirty="0" smtClean="0"/>
              <a:t>. </a:t>
            </a:r>
            <a:r>
              <a:rPr lang="es-MX" sz="1800" dirty="0"/>
              <a:t>IMC de </a:t>
            </a:r>
            <a:r>
              <a:rPr lang="es-MX" sz="1800" dirty="0" smtClean="0"/>
              <a:t>Pacientes </a:t>
            </a:r>
            <a:r>
              <a:rPr lang="es-MX" sz="1800" dirty="0"/>
              <a:t>R</a:t>
            </a:r>
            <a:r>
              <a:rPr lang="es-MX" sz="1800" dirty="0" smtClean="0"/>
              <a:t>egistrados Unidad Centinela* BCS </a:t>
            </a:r>
            <a:r>
              <a:rPr lang="es-MX" sz="1800" dirty="0" smtClean="0"/>
              <a:t>OCT-DIC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9317862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84784" y="766834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11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8</a:t>
            </a:r>
            <a:r>
              <a:rPr lang="es-MX" sz="1800" dirty="0" smtClean="0"/>
              <a:t>. </a:t>
            </a:r>
            <a:r>
              <a:rPr lang="es-MX" sz="1800" dirty="0"/>
              <a:t>Días de </a:t>
            </a:r>
            <a:r>
              <a:rPr lang="es-MX" sz="1800" dirty="0" smtClean="0"/>
              <a:t>Estancias </a:t>
            </a:r>
            <a:r>
              <a:rPr lang="es-MX" sz="1800" dirty="0"/>
              <a:t>I</a:t>
            </a:r>
            <a:r>
              <a:rPr lang="es-MX" sz="1800" dirty="0" smtClean="0"/>
              <a:t>ntrahospitalaria </a:t>
            </a:r>
            <a:r>
              <a:rPr lang="es-MX" sz="1800" dirty="0"/>
              <a:t>en </a:t>
            </a:r>
            <a:r>
              <a:rPr lang="es-MX" sz="1800" dirty="0" smtClean="0"/>
              <a:t>Pacientes Registrados Unidad Centinela* BCS  </a:t>
            </a:r>
            <a:r>
              <a:rPr lang="es-MX" sz="1800" dirty="0" smtClean="0"/>
              <a:t>OCT-DIC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822207"/>
              </p:ext>
            </p:extLst>
          </p:nvPr>
        </p:nvGraphicFramePr>
        <p:xfrm>
          <a:off x="342900" y="2133603"/>
          <a:ext cx="6172200" cy="5822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40768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04398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2311</TotalTime>
  <Words>418</Words>
  <Application>Microsoft Office PowerPoint</Application>
  <PresentationFormat>Presentación en pantalla (4:3)</PresentationFormat>
  <Paragraphs>66</Paragraphs>
  <Slides>12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1_Tema de Office</vt:lpstr>
      <vt:lpstr>INFORME TRIMESTRAL DIABETES MELLITUS 2 UNIDAD CENTINELA* BCS 4TO TRIMESTRE 2017</vt:lpstr>
      <vt:lpstr>Gráfico 1. Casos de Primera vez y Subsecuentes Registrados Unidad Centinela* BCS OCT-DIC 2017</vt:lpstr>
      <vt:lpstr>Gráfico 2. Casos Registrados por Grupo Etario y Sexo Unidad Centinela* BCS OCT-DIC 2017</vt:lpstr>
      <vt:lpstr>Gráfico 3. Manejo Terapéutico Reportado al Ingreso Unidad Centinela* OCT-DIC 2017</vt:lpstr>
      <vt:lpstr>Gráfico 4. Niveles de Glucemia al Ingreso Unidad Centinela* BCS  OCT-DIC 2017</vt:lpstr>
      <vt:lpstr>Gráfico 5. Manejo Terapéutico Reportado al Egreso Unidad Centinela* BCS OCT-DIC 2017</vt:lpstr>
      <vt:lpstr>Gráfico 6. Niveles de Glucemia al Egreso  Unidad Centinela* BCS OCT-DIC 2017</vt:lpstr>
      <vt:lpstr>Gráfico 7. IMC de Pacientes Registrados Unidad Centinela* BCS OCT-DIC 2017</vt:lpstr>
      <vt:lpstr>Gráfico 8. Días de Estancias Intrahospitalaria en Pacientes Registrados Unidad Centinela* BCS  OCT-DIC 2017</vt:lpstr>
      <vt:lpstr>Gráfico 9. Complicaciones Intrahospitalarias Pacientes Registrados Unidad Centinela* BCS  OCT-DIC 2017</vt:lpstr>
      <vt:lpstr>Gráfico 10. Discapacidad en Pacientes Registrados  Unidad Centinela* BCS OCT-DIC 2017</vt:lpstr>
      <vt:lpstr>EVALUACIÓN  Unidad Centinela* BCS OCT-DIC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trimestral  Diabetes Mellitus Tipo 2</dc:title>
  <dc:creator>Daniel</dc:creator>
  <cp:lastModifiedBy>lilia fierro</cp:lastModifiedBy>
  <cp:revision>112</cp:revision>
  <dcterms:created xsi:type="dcterms:W3CDTF">2016-09-29T16:49:13Z</dcterms:created>
  <dcterms:modified xsi:type="dcterms:W3CDTF">2018-01-09T21:50:39Z</dcterms:modified>
</cp:coreProperties>
</file>